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7" r:id="rId12"/>
    <p:sldId id="270" r:id="rId13"/>
    <p:sldId id="271" r:id="rId14"/>
    <p:sldId id="264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68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9AE6A6-3B7C-0F44-8C10-E7C2402575BF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  <p14:sldId id="265"/>
            <p14:sldId id="266"/>
            <p14:sldId id="267"/>
            <p14:sldId id="270"/>
            <p14:sldId id="271"/>
            <p14:sldId id="264"/>
            <p14:sldId id="272"/>
            <p14:sldId id="273"/>
            <p14:sldId id="274"/>
            <p14:sldId id="275"/>
            <p14:sldId id="276"/>
            <p14:sldId id="278"/>
            <p14:sldId id="27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/>
    <p:restoredTop sz="96327"/>
  </p:normalViewPr>
  <p:slideViewPr>
    <p:cSldViewPr snapToGrid="0">
      <p:cViewPr varScale="1">
        <p:scale>
          <a:sx n="123" d="100"/>
          <a:sy n="123" d="100"/>
        </p:scale>
        <p:origin x="224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eld of yellow flowers under the sun&#10;&#10;Description automatically generated">
            <a:extLst>
              <a:ext uri="{FF2B5EF4-FFF2-40B4-BE49-F238E27FC236}">
                <a16:creationId xmlns:a16="http://schemas.microsoft.com/office/drawing/2014/main" id="{3095AABC-876B-EA17-42E9-F219F6CD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95" r="16995"/>
          <a:stretch/>
        </p:blipFill>
        <p:spPr>
          <a:xfrm>
            <a:off x="5530181" y="8466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947C74-F46A-EDFD-15E1-938120FA4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858140" cy="2369093"/>
          </a:xfrm>
        </p:spPr>
        <p:txBody>
          <a:bodyPr>
            <a:normAutofit/>
          </a:bodyPr>
          <a:lstStyle/>
          <a:p>
            <a:r>
              <a:rPr lang="en-US" sz="4800" dirty="0"/>
              <a:t>Finding High Value Canola Farmland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2570-15CE-B8C6-7166-ACD354659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848076" cy="1096901"/>
          </a:xfrm>
        </p:spPr>
        <p:txBody>
          <a:bodyPr>
            <a:normAutofit/>
          </a:bodyPr>
          <a:lstStyle/>
          <a:p>
            <a:r>
              <a:rPr lang="en-US" sz="1600" dirty="0"/>
              <a:t>Agricultural Insights from </a:t>
            </a:r>
            <a:br>
              <a:rPr lang="en-US" sz="1600" dirty="0"/>
            </a:br>
            <a:r>
              <a:rPr lang="en-US" sz="1600" dirty="0"/>
              <a:t>Saskatchewan and Manitoba</a:t>
            </a:r>
          </a:p>
          <a:p>
            <a:r>
              <a:rPr lang="en-US" sz="1600" dirty="0"/>
              <a:t>By Clinton Boyda Oct 2023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7ED2DB-C4C7-0ABE-2C85-FB6CF51564E2}"/>
              </a:ext>
            </a:extLst>
          </p:cNvPr>
          <p:cNvSpPr/>
          <p:nvPr/>
        </p:nvSpPr>
        <p:spPr>
          <a:xfrm>
            <a:off x="12043954" y="-182880"/>
            <a:ext cx="796835" cy="7354389"/>
          </a:xfrm>
          <a:prstGeom prst="rect">
            <a:avLst/>
          </a:prstGeom>
          <a:solidFill>
            <a:srgbClr val="96C5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5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24880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6" name="Picture 5" descr="A table with numbers and a number on it&#10;&#10;Description automatically generated">
            <a:extLst>
              <a:ext uri="{FF2B5EF4-FFF2-40B4-BE49-F238E27FC236}">
                <a16:creationId xmlns:a16="http://schemas.microsoft.com/office/drawing/2014/main" id="{E1A300B0-FD21-2FB2-15C3-ABEFAA34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2" y="1427598"/>
            <a:ext cx="5181600" cy="4521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B53BA0-092C-96D5-4713-B17EAF83A44A}"/>
              </a:ext>
            </a:extLst>
          </p:cNvPr>
          <p:cNvSpPr txBox="1">
            <a:spLocks/>
          </p:cNvSpPr>
          <p:nvPr/>
        </p:nvSpPr>
        <p:spPr>
          <a:xfrm>
            <a:off x="5547224" y="1287177"/>
            <a:ext cx="4959364" cy="535092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Range: Lowest in 2021 (-2-0.4%) to Highest in 2014 (93-137%) and 2018 (67-188%) indicates significant fluctuations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STD: Greatest variability 2014 &amp; 2018, also Best aka highest Mean vs 21/22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 err="1"/>
              <a:t>Mean~Median</a:t>
            </a:r>
            <a:r>
              <a:rPr lang="en-US" dirty="0"/>
              <a:t> mostly similar suggesting not heavily skewed except ‘21 &amp; ‘22 where yield was lower than its value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2017 stands out as highest STD, explore?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C1E03-0A6C-C364-8851-1D95F703B904}"/>
              </a:ext>
            </a:extLst>
          </p:cNvPr>
          <p:cNvSpPr txBox="1"/>
          <p:nvPr/>
        </p:nvSpPr>
        <p:spPr>
          <a:xfrm>
            <a:off x="695280" y="909202"/>
            <a:ext cx="882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Percentage Difference of Value vs Yield over Time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8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24880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95280" y="909202"/>
            <a:ext cx="882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Percentage Difference of Value vs Yield over Time</a:t>
            </a:r>
            <a:endParaRPr lang="en-US" dirty="0"/>
          </a:p>
        </p:txBody>
      </p:sp>
      <p:pic>
        <p:nvPicPr>
          <p:cNvPr id="5" name="Picture 4" descr="A group of green squares with black text&#10;&#10;Description automatically generated">
            <a:extLst>
              <a:ext uri="{FF2B5EF4-FFF2-40B4-BE49-F238E27FC236}">
                <a16:creationId xmlns:a16="http://schemas.microsoft.com/office/drawing/2014/main" id="{0A406A4C-EE01-039A-4C4D-5FBD83D1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0" y="1278534"/>
            <a:ext cx="7772400" cy="5340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4FC72-5C76-2C81-C197-46BB026FC61F}"/>
              </a:ext>
            </a:extLst>
          </p:cNvPr>
          <p:cNvSpPr txBox="1"/>
          <p:nvPr/>
        </p:nvSpPr>
        <p:spPr>
          <a:xfrm>
            <a:off x="6005988" y="5499277"/>
            <a:ext cx="9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6250E-A91B-EDCA-B7D4-D4C002901E4D}"/>
              </a:ext>
            </a:extLst>
          </p:cNvPr>
          <p:cNvSpPr txBox="1"/>
          <p:nvPr/>
        </p:nvSpPr>
        <p:spPr>
          <a:xfrm>
            <a:off x="1055328" y="6553014"/>
            <a:ext cx="99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D2CCA-FB5E-D4FD-7150-73EA1BA38F40}"/>
              </a:ext>
            </a:extLst>
          </p:cNvPr>
          <p:cNvSpPr txBox="1"/>
          <p:nvPr/>
        </p:nvSpPr>
        <p:spPr>
          <a:xfrm>
            <a:off x="3430861" y="4353157"/>
            <a:ext cx="1205411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Highest STD</a:t>
            </a:r>
          </a:p>
        </p:txBody>
      </p:sp>
    </p:spTree>
    <p:extLst>
      <p:ext uri="{BB962C8B-B14F-4D97-AF65-F5344CB8AC3E}">
        <p14:creationId xmlns:p14="http://schemas.microsoft.com/office/powerpoint/2010/main" val="270049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7479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Swarm Plot of same % Difference between Value and Yield over Time</a:t>
            </a:r>
            <a:endParaRPr lang="en-US" dirty="0"/>
          </a:p>
        </p:txBody>
      </p:sp>
      <p:pic>
        <p:nvPicPr>
          <p:cNvPr id="7" name="Picture 6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7CCF60CC-073B-E3D7-7F90-25965C03F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8" b="2930"/>
          <a:stretch/>
        </p:blipFill>
        <p:spPr>
          <a:xfrm>
            <a:off x="287397" y="1229804"/>
            <a:ext cx="8778999" cy="56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8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7479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Swarm Plot of same % Difference between Value and Yield over Time</a:t>
            </a:r>
            <a:endParaRPr lang="en-US" dirty="0"/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1C71D294-4C28-2413-1AF7-9551A847B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1" b="2830"/>
          <a:stretch/>
        </p:blipFill>
        <p:spPr>
          <a:xfrm>
            <a:off x="281543" y="1253883"/>
            <a:ext cx="8780400" cy="559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9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374151"/>
                </a:solidFill>
                <a:latin typeface="Söhne"/>
              </a:rPr>
              <a:t>Histographs</a:t>
            </a:r>
            <a:r>
              <a:rPr lang="en-CA" dirty="0">
                <a:solidFill>
                  <a:srgbClr val="374151"/>
                </a:solidFill>
                <a:latin typeface="Söhne"/>
              </a:rPr>
              <a:t> of % Difference between Value and Yield</a:t>
            </a:r>
            <a:endParaRPr lang="en-US" dirty="0"/>
          </a:p>
        </p:txBody>
      </p:sp>
      <p:pic>
        <p:nvPicPr>
          <p:cNvPr id="5" name="Picture 4" descr="A graph of different values&#10;&#10;Description automatically generated with medium confidence">
            <a:extLst>
              <a:ext uri="{FF2B5EF4-FFF2-40B4-BE49-F238E27FC236}">
                <a16:creationId xmlns:a16="http://schemas.microsoft.com/office/drawing/2014/main" id="{53DC1927-DC52-B736-531B-2B47AA26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2" y="1597966"/>
            <a:ext cx="9034635" cy="4673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6730C-D415-8FEE-5509-BF3D8F9A0B83}"/>
              </a:ext>
            </a:extLst>
          </p:cNvPr>
          <p:cNvSpPr txBox="1">
            <a:spLocks/>
          </p:cNvSpPr>
          <p:nvPr/>
        </p:nvSpPr>
        <p:spPr>
          <a:xfrm>
            <a:off x="3575664" y="4959204"/>
            <a:ext cx="6930924" cy="16788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Range: Lowest in 2021/22 to Highest in 2014 and 2019 indicates significant fluctuations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STD: Greatest variability 2014 &amp; 2018; Best 2021/22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7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Interactive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Choropleth of Selectable Column / Scheme / k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B37A428-FE77-1625-BEA4-EECCB14A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87" y="0"/>
            <a:ext cx="680656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6730C-D415-8FEE-5509-BF3D8F9A0B83}"/>
              </a:ext>
            </a:extLst>
          </p:cNvPr>
          <p:cNvSpPr txBox="1">
            <a:spLocks/>
          </p:cNvSpPr>
          <p:nvPr/>
        </p:nvSpPr>
        <p:spPr>
          <a:xfrm>
            <a:off x="150705" y="1597966"/>
            <a:ext cx="5945295" cy="52600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Details on 3 negative RMs (for future analysis?):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CA" b="0" i="0" dirty="0">
                <a:solidFill>
                  <a:srgbClr val="000000"/>
                </a:solidFill>
                <a:effectLst/>
              </a:rPr>
              <a:t>For RM 46, the Canola yield had a mean of 16.79 with a standard deviation of 11.77, while the Value had a mean of 224.02 with a standard deviation of 113.11. The Canola was scaled to 0.00, and the Value was scaled to 0.04. The Diff %is -100.00, indicating a decrease.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CA" b="0" i="0" dirty="0">
                <a:solidFill>
                  <a:srgbClr val="000000"/>
                </a:solidFill>
                <a:effectLst/>
              </a:rPr>
              <a:t>For RM REYNOLDS, the Canola yield had a mean of 36.55 with a standard deviation of 11.19, while the Value had a mean of 629.82 with a standard deviation of 313.03. The Canola was scaled to 0.71, and the Value was scaled to 1.00. The Diff %is -29.20, indicating a decrease.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CA" b="0" i="0" dirty="0">
                <a:solidFill>
                  <a:srgbClr val="000000"/>
                </a:solidFill>
                <a:effectLst/>
              </a:rPr>
              <a:t>For RM STUARTBURN, the Canola yield had a mean of 29.34 with a standard deviation of 13.38, while the Value had a mean of 490.84 with a standard deviation of 377.04. The Canola was scaled to 0.45, and the Value was scaled to 0.67. The Diff %is -32.80, indicating a decrease.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6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Top 10 Interactive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Canola RM’s by YIELD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E57F53EE-4019-6492-29D2-BFFA651F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537" y="1002881"/>
            <a:ext cx="7121463" cy="2977200"/>
          </a:xfrm>
          <a:prstGeom prst="rect">
            <a:avLst/>
          </a:prstGeom>
        </p:spPr>
      </p:pic>
      <p:pic>
        <p:nvPicPr>
          <p:cNvPr id="14" name="Picture 13" descr="A map with different colored squares&#10;&#10;Description automatically generated">
            <a:extLst>
              <a:ext uri="{FF2B5EF4-FFF2-40B4-BE49-F238E27FC236}">
                <a16:creationId xmlns:a16="http://schemas.microsoft.com/office/drawing/2014/main" id="{AAE01F99-63CD-64F2-6C26-E771552F6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2625634"/>
            <a:ext cx="77724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23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Top 10 Interactive 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Canola RM’s by VALUE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BE67CD4-4712-72C9-3FB4-24892DC1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68" y="959785"/>
            <a:ext cx="7152396" cy="2977200"/>
          </a:xfrm>
          <a:prstGeom prst="rect">
            <a:avLst/>
          </a:prstGeom>
        </p:spPr>
      </p:pic>
      <p:pic>
        <p:nvPicPr>
          <p:cNvPr id="11" name="Picture 10" descr="A map with different colored squares&#10;&#10;Description automatically generated">
            <a:extLst>
              <a:ext uri="{FF2B5EF4-FFF2-40B4-BE49-F238E27FC236}">
                <a16:creationId xmlns:a16="http://schemas.microsoft.com/office/drawing/2014/main" id="{501CA3A7-EC55-DE99-DE8E-8E2C28E6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6400" y="2612571"/>
            <a:ext cx="7772400" cy="4673600"/>
          </a:xfrm>
          <a:prstGeom prst="rect">
            <a:avLst/>
          </a:prstGeom>
        </p:spPr>
      </p:pic>
      <p:pic>
        <p:nvPicPr>
          <p:cNvPr id="14" name="Picture 13" descr="A map with different colored squares&#10;&#10;Description automatically generated">
            <a:extLst>
              <a:ext uri="{FF2B5EF4-FFF2-40B4-BE49-F238E27FC236}">
                <a16:creationId xmlns:a16="http://schemas.microsoft.com/office/drawing/2014/main" id="{637E96B9-371F-FA41-4258-5B29B29A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6400" y="2612571"/>
            <a:ext cx="7772400" cy="464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25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K-Means Clustering of Scaled Value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D6D649B2-47EA-D547-B0CE-8995159B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510" y="2627698"/>
            <a:ext cx="6482490" cy="423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8164A-EACE-7AA2-8547-735C6B3C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" y="1306898"/>
            <a:ext cx="6030057" cy="1969703"/>
          </a:xfrm>
          <a:prstGeom prst="rect">
            <a:avLst/>
          </a:prstGeom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85BC334E-091E-C5BE-FC29-9BDB2B81022F}"/>
              </a:ext>
            </a:extLst>
          </p:cNvPr>
          <p:cNvSpPr/>
          <p:nvPr/>
        </p:nvSpPr>
        <p:spPr>
          <a:xfrm flipV="1">
            <a:off x="4299953" y="3581400"/>
            <a:ext cx="1201783" cy="1282802"/>
          </a:xfrm>
          <a:prstGeom prst="ben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98A553-958D-C5F3-7128-F7330645BC9D}"/>
              </a:ext>
            </a:extLst>
          </p:cNvPr>
          <p:cNvSpPr txBox="1">
            <a:spLocks/>
          </p:cNvSpPr>
          <p:nvPr/>
        </p:nvSpPr>
        <p:spPr>
          <a:xfrm>
            <a:off x="646259" y="5169001"/>
            <a:ext cx="4959364" cy="16340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Using Elbow Method: Selecting k=2 and k=4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9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K-Means Clustering with k=2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value distribution&#10;&#10;Description automatically generated">
            <a:extLst>
              <a:ext uri="{FF2B5EF4-FFF2-40B4-BE49-F238E27FC236}">
                <a16:creationId xmlns:a16="http://schemas.microsoft.com/office/drawing/2014/main" id="{9B585732-0146-9970-4706-268A26E5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9" y="1863475"/>
            <a:ext cx="6098359" cy="3883435"/>
          </a:xfrm>
          <a:prstGeom prst="rect">
            <a:avLst/>
          </a:prstGeom>
        </p:spPr>
      </p:pic>
      <p:pic>
        <p:nvPicPr>
          <p:cNvPr id="13" name="Picture 12" descr="A diagram of a cluster&#10;&#10;Description automatically generated">
            <a:extLst>
              <a:ext uri="{FF2B5EF4-FFF2-40B4-BE49-F238E27FC236}">
                <a16:creationId xmlns:a16="http://schemas.microsoft.com/office/drawing/2014/main" id="{A343AC51-3D0E-E623-39DA-5EB6A397A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641" y="1863475"/>
            <a:ext cx="6098359" cy="39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1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Isosceles Triangle 104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E31BF-4968-499B-565A-5297012D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0"/>
            <a:ext cx="4512989" cy="28373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Agricultural Insights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17359A-2C27-FCFF-27B8-4D8C009A8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1"/>
          <a:stretch/>
        </p:blipFill>
        <p:spPr bwMode="auto">
          <a:xfrm>
            <a:off x="156559" y="1185763"/>
            <a:ext cx="4805291" cy="38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5521-32FE-3481-65EA-D8EE40962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837" y="2257362"/>
            <a:ext cx="4942566" cy="3317938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</a:rPr>
              <a:t>Objective: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Leverage Canola public stock price to calculate the value from yield data.</a:t>
            </a:r>
          </a:p>
          <a:p>
            <a:pPr marL="0" indent="0" algn="ctr">
              <a:buNone/>
            </a:pPr>
            <a:r>
              <a:rPr lang="en-US" sz="2400" i="1" dirty="0">
                <a:solidFill>
                  <a:srgbClr val="FFFFFF"/>
                </a:solidFill>
              </a:rPr>
              <a:t>Value = Crop Yield x Stock Price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</a:rPr>
              <a:t>Scope: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397 Rural Municipalities (RM)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Year 2010-2022 from SK and MB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0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distribution of value&#10;&#10;Description automatically generated">
            <a:extLst>
              <a:ext uri="{FF2B5EF4-FFF2-40B4-BE49-F238E27FC236}">
                <a16:creationId xmlns:a16="http://schemas.microsoft.com/office/drawing/2014/main" id="{9B1260A0-2F59-974A-1851-850B6762B3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855" y="1863475"/>
            <a:ext cx="6099872" cy="3884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K-Means Clustering with k=2</a:t>
            </a:r>
          </a:p>
        </p:txBody>
      </p:sp>
      <p:pic>
        <p:nvPicPr>
          <p:cNvPr id="9" name="Picture 8" descr="A diagram of clustering data&#10;&#10;Description automatically generated with medium confidence">
            <a:extLst>
              <a:ext uri="{FF2B5EF4-FFF2-40B4-BE49-F238E27FC236}">
                <a16:creationId xmlns:a16="http://schemas.microsoft.com/office/drawing/2014/main" id="{7973B98E-094F-3609-A7DF-DB6A81936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73" y="1863475"/>
            <a:ext cx="6098727" cy="39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84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86282" y="937566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K-Means Clustering of k=2 and k=4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2E4E2-177E-388D-AEE1-0ABB3849A437}"/>
              </a:ext>
            </a:extLst>
          </p:cNvPr>
          <p:cNvSpPr/>
          <p:nvPr/>
        </p:nvSpPr>
        <p:spPr>
          <a:xfrm>
            <a:off x="5036868" y="1452126"/>
            <a:ext cx="923109" cy="5551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B9E32BAC-9170-5400-0B93-BD124682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2" y="1437555"/>
            <a:ext cx="6807200" cy="328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5F92-09A4-D1B0-4E35-A1916152A4BD}"/>
              </a:ext>
            </a:extLst>
          </p:cNvPr>
          <p:cNvSpPr txBox="1">
            <a:spLocks/>
          </p:cNvSpPr>
          <p:nvPr/>
        </p:nvSpPr>
        <p:spPr>
          <a:xfrm>
            <a:off x="646258" y="5169001"/>
            <a:ext cx="7661719" cy="16340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dirty="0"/>
              <a:t>Overall, both k=2 and k=4 offer valuable but different perspectives on the data segmentation. The choice between them may depend on the specific needs of further analysis or domain-specific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153485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1C03-96BE-93EC-4EC8-2BA25D28406E}"/>
              </a:ext>
            </a:extLst>
          </p:cNvPr>
          <p:cNvSpPr txBox="1">
            <a:spLocks/>
          </p:cNvSpPr>
          <p:nvPr/>
        </p:nvSpPr>
        <p:spPr>
          <a:xfrm>
            <a:off x="2353382" y="1389500"/>
            <a:ext cx="7485236" cy="535092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Interactive Python Widget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HTML Interactive Files for Exploration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Visualizations: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Geospatial Choropleths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Time Series Line Charts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Comparative Histograms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Provide in-depth Canola yield vs value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464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82" y="277166"/>
            <a:ext cx="8596668" cy="13208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1C03-96BE-93EC-4EC8-2BA25D28406E}"/>
              </a:ext>
            </a:extLst>
          </p:cNvPr>
          <p:cNvSpPr txBox="1">
            <a:spLocks/>
          </p:cNvSpPr>
          <p:nvPr/>
        </p:nvSpPr>
        <p:spPr>
          <a:xfrm>
            <a:off x="2539297" y="1507066"/>
            <a:ext cx="7485236" cy="535092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After Identifying the Yearly trends a Percentage Difference was used to highlight which years showed variability.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Trends found in Canola over time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Correlation was demonstrated between Yield and Value</a:t>
            </a:r>
            <a:endParaRPr lang="en-US" sz="18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Next Steps?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Explore more regional specific pricing for value calculations vs public stock price.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800" dirty="0"/>
              <a:t>Consider other correlations including real estate prices and even municipal tax rates.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049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2953-7E8D-A631-7D4A-1F1889CD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0" y="973015"/>
            <a:ext cx="4638897" cy="132080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E1EB-0F78-7E70-E568-E6A6FB00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1913467"/>
            <a:ext cx="4638897" cy="4127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go shopping for the best Canola Valued Farmland!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Where is the Top 10 Canola Yield RM locations?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Where is the Top 10 Canola Valued RM locations?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/>
              <a:t>Are there any trends or discrepancies between yield and value?</a:t>
            </a:r>
          </a:p>
        </p:txBody>
      </p:sp>
      <p:pic>
        <p:nvPicPr>
          <p:cNvPr id="5" name="Picture 4" descr="A close up of yellow flowers&#10;&#10;Description automatically generated">
            <a:extLst>
              <a:ext uri="{FF2B5EF4-FFF2-40B4-BE49-F238E27FC236}">
                <a16:creationId xmlns:a16="http://schemas.microsoft.com/office/drawing/2014/main" id="{B06B2A34-12D8-7899-2FFA-FD9AC7375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27" r="1" b="3198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9364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8A29-6227-3C82-FC2D-DC29D1D5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297" y="626534"/>
            <a:ext cx="6734705" cy="1320800"/>
          </a:xfrm>
        </p:spPr>
        <p:txBody>
          <a:bodyPr>
            <a:normAutofit/>
          </a:bodyPr>
          <a:lstStyle/>
          <a:p>
            <a:r>
              <a:rPr lang="en-US" dirty="0"/>
              <a:t>Data Collection &amp; Preprocessing</a:t>
            </a:r>
          </a:p>
        </p:txBody>
      </p:sp>
      <p:pic>
        <p:nvPicPr>
          <p:cNvPr id="5" name="Picture 4" descr="Three combines harvesting wheat">
            <a:extLst>
              <a:ext uri="{FF2B5EF4-FFF2-40B4-BE49-F238E27FC236}">
                <a16:creationId xmlns:a16="http://schemas.microsoft.com/office/drawing/2014/main" id="{A796398C-3676-1325-766C-644ECC888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90" r="15239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9A9BC-F81B-68ED-38F9-31F70EE83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297" y="1507066"/>
            <a:ext cx="7485236" cy="53509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Crop Yield Data for 397 RM’s from Provincial Data Sources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Geospatial Data found for 478 RMs but 4 still missing from Yield list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Canola Future Stock Price from </a:t>
            </a:r>
            <a:r>
              <a:rPr lang="en-US" sz="2000" dirty="0" err="1"/>
              <a:t>Investing.com</a:t>
            </a:r>
            <a:r>
              <a:rPr lang="en-US" sz="2000" dirty="0"/>
              <a:t> limited to 2010-2022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Transformed Yield to Bushels, Cleaned GIS RM names, Converted $ per Bushel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/>
              <a:t>Scaled Yield and Value for GIS Comparison as % Diff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71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222571-65AE-9213-9EA8-0A654EA54C1E}"/>
              </a:ext>
            </a:extLst>
          </p:cNvPr>
          <p:cNvSpPr/>
          <p:nvPr/>
        </p:nvSpPr>
        <p:spPr>
          <a:xfrm>
            <a:off x="0" y="-389467"/>
            <a:ext cx="13275733" cy="7382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92" y="355607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785292" y="1016007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Quality of our Yield and Value Data</a:t>
            </a:r>
            <a:endParaRPr lang="en-US" dirty="0"/>
          </a:p>
        </p:txBody>
      </p:sp>
      <p:pic>
        <p:nvPicPr>
          <p:cNvPr id="8" name="Picture 7" descr="A graph showing a number of crops&#10;&#10;Description automatically generated">
            <a:extLst>
              <a:ext uri="{FF2B5EF4-FFF2-40B4-BE49-F238E27FC236}">
                <a16:creationId xmlns:a16="http://schemas.microsoft.com/office/drawing/2014/main" id="{1FC8F4A9-F272-B4EA-7508-4621C735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89" y="1590782"/>
            <a:ext cx="5928039" cy="4341293"/>
          </a:xfrm>
          <a:prstGeom prst="rect">
            <a:avLst/>
          </a:prstGeom>
        </p:spPr>
      </p:pic>
      <p:pic>
        <p:nvPicPr>
          <p:cNvPr id="10" name="Picture 9" descr="A comparison of a bar graph&#10;&#10;Description automatically generated with medium confidence">
            <a:extLst>
              <a:ext uri="{FF2B5EF4-FFF2-40B4-BE49-F238E27FC236}">
                <a16:creationId xmlns:a16="http://schemas.microsoft.com/office/drawing/2014/main" id="{EA3BFFE8-E964-63F0-E4CD-DCC0ED52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6" y="4010367"/>
            <a:ext cx="5777733" cy="2881626"/>
          </a:xfrm>
          <a:prstGeom prst="rect">
            <a:avLst/>
          </a:prstGeom>
        </p:spPr>
      </p:pic>
      <p:pic>
        <p:nvPicPr>
          <p:cNvPr id="16" name="Picture 15" descr="A graph of two people&#10;&#10;Description automatically generated">
            <a:extLst>
              <a:ext uri="{FF2B5EF4-FFF2-40B4-BE49-F238E27FC236}">
                <a16:creationId xmlns:a16="http://schemas.microsoft.com/office/drawing/2014/main" id="{2D74F895-850E-44BE-3B52-2C7B0B212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98"/>
          <a:stretch/>
        </p:blipFill>
        <p:spPr>
          <a:xfrm>
            <a:off x="236056" y="1483765"/>
            <a:ext cx="6235700" cy="22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2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68" y="36859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05268" y="1028992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Correlation Matrix shows several positive correlations</a:t>
            </a:r>
            <a:endParaRPr lang="en-US" dirty="0"/>
          </a:p>
        </p:txBody>
      </p:sp>
      <p:pic>
        <p:nvPicPr>
          <p:cNvPr id="5" name="Picture 4" descr="A graph with a blue and black rectangle&#10;&#10;Description automatically generated">
            <a:extLst>
              <a:ext uri="{FF2B5EF4-FFF2-40B4-BE49-F238E27FC236}">
                <a16:creationId xmlns:a16="http://schemas.microsoft.com/office/drawing/2014/main" id="{A768741A-AA89-D05C-FCC2-AEAFABA97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8" y="1930400"/>
            <a:ext cx="7772400" cy="43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41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31853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95280" y="978932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Relationship between Canola Crop Yields and Stock Price Over Time</a:t>
            </a:r>
            <a:endParaRPr lang="en-US" dirty="0"/>
          </a:p>
        </p:txBody>
      </p:sp>
      <p:pic>
        <p:nvPicPr>
          <p:cNvPr id="6" name="Picture 5" descr="A graph of a graph with red lines&#10;&#10;Description automatically generated">
            <a:extLst>
              <a:ext uri="{FF2B5EF4-FFF2-40B4-BE49-F238E27FC236}">
                <a16:creationId xmlns:a16="http://schemas.microsoft.com/office/drawing/2014/main" id="{17A0C78A-5861-1727-DC64-CC9656FB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1639332"/>
            <a:ext cx="7772400" cy="52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24880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95280" y="909202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Explore Choropleth Maps by RM and Year for Canola Crop Yields</a:t>
            </a:r>
            <a:endParaRPr lang="en-US" dirty="0"/>
          </a:p>
        </p:txBody>
      </p:sp>
      <p:pic>
        <p:nvPicPr>
          <p:cNvPr id="8" name="Picture 7" descr="A group of green squares with text&#10;&#10;Description automatically generated">
            <a:extLst>
              <a:ext uri="{FF2B5EF4-FFF2-40B4-BE49-F238E27FC236}">
                <a16:creationId xmlns:a16="http://schemas.microsoft.com/office/drawing/2014/main" id="{104C4465-68DB-1FC9-580E-20B9E714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0" y="1278534"/>
            <a:ext cx="7772400" cy="55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0EDAD-8479-4480-36C8-E4AB9B94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80" y="248802"/>
            <a:ext cx="8596668" cy="1320800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DE682-732B-56FD-E7C8-A086166E38C5}"/>
              </a:ext>
            </a:extLst>
          </p:cNvPr>
          <p:cNvSpPr txBox="1"/>
          <p:nvPr/>
        </p:nvSpPr>
        <p:spPr>
          <a:xfrm>
            <a:off x="695280" y="909202"/>
            <a:ext cx="653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74151"/>
                </a:solidFill>
                <a:latin typeface="Söhne"/>
              </a:rPr>
              <a:t>Explore Choropleth Maps by RM and Year for Canola Crop Values</a:t>
            </a:r>
            <a:endParaRPr lang="en-US" dirty="0"/>
          </a:p>
        </p:txBody>
      </p:sp>
      <p:pic>
        <p:nvPicPr>
          <p:cNvPr id="5" name="Picture 4" descr="A group of green squares with black text&#10;&#10;Description automatically generated">
            <a:extLst>
              <a:ext uri="{FF2B5EF4-FFF2-40B4-BE49-F238E27FC236}">
                <a16:creationId xmlns:a16="http://schemas.microsoft.com/office/drawing/2014/main" id="{03C4CD2E-2464-E39B-0EB9-1AEC4507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8" y="1268712"/>
            <a:ext cx="7772400" cy="55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33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601</TotalTime>
  <Words>800</Words>
  <Application>Microsoft Macintosh PowerPoint</Application>
  <PresentationFormat>Widescreen</PresentationFormat>
  <Paragraphs>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Söhne</vt:lpstr>
      <vt:lpstr>Trebuchet MS</vt:lpstr>
      <vt:lpstr>Wingdings 3</vt:lpstr>
      <vt:lpstr>Facet</vt:lpstr>
      <vt:lpstr>Finding High Value Canola Farmland</vt:lpstr>
      <vt:lpstr>Agricultural Insights</vt:lpstr>
      <vt:lpstr>Problem Statement</vt:lpstr>
      <vt:lpstr>Data Collection &amp; Preprocessing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Interactive Python</vt:lpstr>
      <vt:lpstr>Top 10 Interactive Map</vt:lpstr>
      <vt:lpstr>Top 10 Interactive Map</vt:lpstr>
      <vt:lpstr>Unsupervised Machine Learning</vt:lpstr>
      <vt:lpstr>Unsupervised Machine Learning</vt:lpstr>
      <vt:lpstr>Unsupervised Machine Learning</vt:lpstr>
      <vt:lpstr>Unsupervised Machine Learning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High Value Canola Farmland</dc:title>
  <dc:creator>Chief Administrative Officer (CAO)</dc:creator>
  <cp:lastModifiedBy>Chief Administrative Officer (CAO)</cp:lastModifiedBy>
  <cp:revision>16</cp:revision>
  <dcterms:created xsi:type="dcterms:W3CDTF">2023-10-19T20:46:36Z</dcterms:created>
  <dcterms:modified xsi:type="dcterms:W3CDTF">2023-10-22T01:45:40Z</dcterms:modified>
</cp:coreProperties>
</file>